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60" r:id="rId4"/>
    <p:sldId id="263" r:id="rId5"/>
    <p:sldId id="264" r:id="rId6"/>
    <p:sldId id="265" r:id="rId7"/>
    <p:sldId id="266" r:id="rId8"/>
    <p:sldId id="258" r:id="rId9"/>
    <p:sldId id="256" r:id="rId10"/>
    <p:sldId id="259" r:id="rId11"/>
    <p:sldId id="261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750A340B-EDAA-4160-B5BA-6646404682A2}">
          <p14:sldIdLst>
            <p14:sldId id="262"/>
            <p14:sldId id="257"/>
            <p14:sldId id="260"/>
            <p14:sldId id="263"/>
            <p14:sldId id="264"/>
            <p14:sldId id="265"/>
            <p14:sldId id="266"/>
            <p14:sldId id="258"/>
            <p14:sldId id="256"/>
            <p14:sldId id="259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AAD8AC-3602-485F-9604-33D229892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D713C71-77D3-44A4-8C9E-52E634E72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52AB7D-F337-4C1B-8173-8398D20B0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71F08A-2EA2-4367-819A-733C0291C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C114E0-0421-4A48-B616-821271589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2214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D9B3DB-E3F8-44A5-B43C-1790BC6DE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63EAF1C-9BD2-4DF9-8875-273195B536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BDC842-8FAE-4944-829D-0AF291E66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425E20-90E3-495F-9B03-4327C9A32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2A3521-6129-4933-BD4C-7A786013C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348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37738D5-CDEC-4DA2-B5BA-3978910EF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C185990-A2E4-434C-94F9-00BBA651B5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7C9C9F-DFAD-4AFC-9D9E-F4BA51AAE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D46AE0-B821-437B-B33D-2C52D6749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A08E38-196D-4D5D-9C74-CBC4469C7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3874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BB4745-2F85-4DD0-B4EE-CCB8E2531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88254F2-3B6F-4040-994C-FB965B1BA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3E93B4-DD6C-43A5-8ACD-50C97E4F8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5D0F26-D0B8-4249-A39C-F6477174D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D75A993-01F6-4900-8D4C-7E4376817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435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0EB846-D3C4-47F0-AC19-52FEF5E4D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214AB5-F19C-48BF-8F97-F34BE8202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597DD7-A0BC-4220-B21B-D6D85FF5D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9A345B-A9D3-483F-A956-4F930083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4A9E4F-8959-4E73-8FBB-AA1DEAAA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2150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A09C14-A672-4357-98E4-5A7A5BE27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53A469-FEF8-4A54-90F9-F8AEBB6B86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FFC4982-CA52-4C89-8A58-6A46842DEC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D10573C-1D8B-47CD-B9EB-B5B70463B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347EF6-B8E6-4FC5-9116-BF90D37BB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5574AA-3942-43A0-B990-C12449E2C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5929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A14B52-6F17-43D4-8561-B79E71BAB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1B3819-5899-4CDF-ABEF-2DD2EA10A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534A407-FE26-4AA1-8B21-3F4A43E69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F98B7CF-659E-43F9-AD1B-F7D8D78F05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4DB25ED-09B1-41CD-A9FE-9D485BEAB2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1649BB6-49AE-4A1C-B0B1-B1F706C6E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D1B6B2B-129C-46D0-BA48-5432C4C61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8AEFF46-B4E1-4824-9D3B-E7E44F9C6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073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26C45B-2861-4E44-8800-DF861DE58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4ED330E-9CF3-4390-ACA3-7B2F387C2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2EAEBF1-DCA7-44DC-BC6A-DDA549E2C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AE61B2E-C97E-47CC-8743-E9C31BBF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0612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258CA1B-78F3-48D9-B386-56FE600C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A539277-3469-474E-8DB0-97FAC98B8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7324A7-3CFF-4CE5-9FA4-0D36CACBF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6167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D2901C-4C54-48C1-9E9A-45F349541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22BEA5-0681-4502-9DAC-B99157ADA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BC9EA8A-5C7D-4BF9-BFAB-B001F1B0A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8F0FE73-045A-47C0-A21B-2ACF867B0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F59185-C935-4A72-94B0-8E03914F9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590EF8-B0BC-41A3-9433-BEA37A036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46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18DC06-505B-42D8-835A-02160637C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6095B9F-258C-48D4-9FEE-DA6C0B2F2D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3D5603-7EB5-4F4C-87D9-1882896DB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CFFC18B-A0D1-4288-AFED-2D26DA36E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80EA4B3-7DB0-400B-B3C2-3ED118B74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D360B49-F315-47B8-A146-780F43209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9699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E6467F-7CCE-4C85-9DF3-275EB1946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C2BD69-4D24-45C9-8CA1-F1CFC956F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B437C5-0C5D-43DF-92ED-F330FCB7DA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0C9CF-876E-4F1A-899F-198F5C69FF4E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5866CEA-F284-42C4-A0B9-44262829B9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058E3D-47E3-42ED-AF58-074772F619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8F90C-D2C9-4AC4-B451-D8A8A33407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911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13.png"/><Relationship Id="rId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9.png"/><Relationship Id="rId10" Type="http://schemas.microsoft.com/office/2007/relationships/hdphoto" Target="../media/hdphoto1.wdp"/><Relationship Id="rId4" Type="http://schemas.microsoft.com/office/2007/relationships/hdphoto" Target="../media/hdphoto3.wdp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CDF743-6480-4820-9C7B-886CD4AF96FB}"/>
              </a:ext>
            </a:extLst>
          </p:cNvPr>
          <p:cNvSpPr txBox="1"/>
          <p:nvPr/>
        </p:nvSpPr>
        <p:spPr>
          <a:xfrm>
            <a:off x="2573867" y="2886075"/>
            <a:ext cx="7035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Arial Black" panose="020B0A04020102020204" pitchFamily="34" charset="0"/>
              </a:rPr>
              <a:t>разработка БПЛА для автоматизированной замены  уличных лампочек</a:t>
            </a:r>
            <a:endParaRPr lang="en-US" sz="2400" dirty="0">
              <a:latin typeface="Arial Black" panose="020B0A04020102020204" pitchFamily="34" charset="0"/>
            </a:endParaRPr>
          </a:p>
          <a:p>
            <a:pPr algn="ctr"/>
            <a:endParaRPr lang="en-US" dirty="0">
              <a:latin typeface="Arial Black" panose="020B0A04020102020204" pitchFamily="34" charset="0"/>
            </a:endParaRPr>
          </a:p>
          <a:p>
            <a:pPr algn="ctr"/>
            <a:endParaRPr lang="en-US" dirty="0">
              <a:latin typeface="Arial Black" panose="020B0A04020102020204" pitchFamily="34" charset="0"/>
            </a:endParaRPr>
          </a:p>
          <a:p>
            <a:pPr algn="ctr"/>
            <a:endParaRPr lang="ru-RU" dirty="0">
              <a:latin typeface="Arial Black" panose="020B0A040201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E521A0D-47D2-4FBE-8FF2-82E318EB5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1507" y="970514"/>
            <a:ext cx="1005893" cy="8555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6955B9-1BEC-40C8-BC9B-16C247FF0379}"/>
              </a:ext>
            </a:extLst>
          </p:cNvPr>
          <p:cNvSpPr txBox="1"/>
          <p:nvPr/>
        </p:nvSpPr>
        <p:spPr>
          <a:xfrm>
            <a:off x="4516967" y="1134349"/>
            <a:ext cx="431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Arial Black" panose="020B0A04020102020204" pitchFamily="34" charset="0"/>
                <a:cs typeface="Arial" panose="020B0604020202020204" pitchFamily="34" charset="0"/>
              </a:rPr>
              <a:t>За горизонтом</a:t>
            </a:r>
          </a:p>
        </p:txBody>
      </p:sp>
    </p:spTree>
    <p:extLst>
      <p:ext uri="{BB962C8B-B14F-4D97-AF65-F5344CB8AC3E}">
        <p14:creationId xmlns:p14="http://schemas.microsoft.com/office/powerpoint/2010/main" val="503851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71DBEDE-B30A-47CA-A82C-891B52E7B0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1" y="1523888"/>
            <a:ext cx="5096934" cy="352951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9FFD0DD-4DDB-4468-80F6-1D79ABA8C7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476" b="95389" l="9991" r="89918">
                        <a14:foregroundMark x1="14849" y1="61527" x2="14849" y2="61527"/>
                        <a14:foregroundMark x1="16682" y1="69308" x2="18240" y2="73055"/>
                        <a14:foregroundMark x1="26581" y1="75937" x2="32539" y2="79539"/>
                        <a14:foregroundMark x1="38405" y1="82853" x2="42530" y2="85159"/>
                        <a14:foregroundMark x1="48488" y1="95389" x2="54537" y2="95533"/>
                        <a14:foregroundMark x1="69386" y1="77089" x2="72686" y2="76513"/>
                        <a14:foregroundMark x1="78277" y1="71326" x2="80018" y2="68444"/>
                        <a14:foregroundMark x1="80018" y1="38617" x2="79285" y2="36311"/>
                        <a14:foregroundMark x1="63520" y1="22911" x2="60128" y2="20605"/>
                        <a14:foregroundMark x1="45555" y1="18876" x2="35655" y2="19308"/>
                        <a14:foregroundMark x1="26581" y1="31124" x2="25115" y2="33718"/>
                        <a14:foregroundMark x1="17782" y1="34150" x2="15857" y2="38184"/>
                        <a14:foregroundMark x1="70486" y1="27522" x2="71677" y2="31124"/>
                        <a14:foregroundMark x1="55270" y1="84582" x2="58020" y2="84582"/>
                        <a14:foregroundMark x1="10449" y1="39049" x2="10541" y2="40490"/>
                        <a14:foregroundMark x1="47938" y1="5476" x2="48029" y2="70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44194" y="2008538"/>
            <a:ext cx="3545613" cy="22554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997AB4-ECDD-4094-B91E-E0A936B1140B}"/>
              </a:ext>
            </a:extLst>
          </p:cNvPr>
          <p:cNvSpPr txBox="1"/>
          <p:nvPr/>
        </p:nvSpPr>
        <p:spPr>
          <a:xfrm>
            <a:off x="1549401" y="1109133"/>
            <a:ext cx="429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Чертеж дрона</a:t>
            </a:r>
          </a:p>
          <a:p>
            <a:endParaRPr lang="ru-RU" sz="2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560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F48BA1-66F3-42F4-8BB1-E749E5C2FF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0" b="95667" l="9645" r="89645">
                        <a14:foregroundMark x1="42128" y1="6066" x2="49220" y2="5026"/>
                        <a14:foregroundMark x1="42411" y1="1386" x2="45674" y2="1040"/>
                        <a14:foregroundMark x1="51206" y1="92028" x2="52624" y2="956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93094" y="2184595"/>
            <a:ext cx="3206914" cy="262466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40CE4F4-16B8-4C4B-8E89-3EDAEA21DF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069" b="93103" l="9983" r="89673">
                        <a14:foregroundMark x1="44062" y1="7241" x2="65921" y2="9483"/>
                        <a14:foregroundMark x1="28399" y1="91552" x2="46644" y2="931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58773" y="2055814"/>
            <a:ext cx="2860692" cy="285576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5FFEE23-6108-4430-8C41-3E14605496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684" y="1168399"/>
            <a:ext cx="4957725" cy="35061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741540F-F930-4938-BB38-1874095FC4C8}"/>
              </a:ext>
            </a:extLst>
          </p:cNvPr>
          <p:cNvSpPr txBox="1"/>
          <p:nvPr/>
        </p:nvSpPr>
        <p:spPr>
          <a:xfrm>
            <a:off x="1549401" y="1109133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Конструкция </a:t>
            </a:r>
          </a:p>
          <a:p>
            <a:r>
              <a:rPr lang="ru-RU" sz="2400" dirty="0">
                <a:latin typeface="Arial Black" panose="020B0A04020102020204" pitchFamily="34" charset="0"/>
              </a:rPr>
              <a:t>Корпуса лампы</a:t>
            </a:r>
          </a:p>
          <a:p>
            <a:endParaRPr lang="ru-RU" sz="2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375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335F2C-EFA8-437A-9AD9-E1A084405AC3}"/>
              </a:ext>
            </a:extLst>
          </p:cNvPr>
          <p:cNvSpPr txBox="1"/>
          <p:nvPr/>
        </p:nvSpPr>
        <p:spPr>
          <a:xfrm>
            <a:off x="1549401" y="1109133"/>
            <a:ext cx="320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Задачи:</a:t>
            </a:r>
          </a:p>
          <a:p>
            <a:endParaRPr lang="ru-RU" sz="2400" dirty="0"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21A05E-578B-4D27-AF48-38AF6C56E122}"/>
              </a:ext>
            </a:extLst>
          </p:cNvPr>
          <p:cNvSpPr txBox="1"/>
          <p:nvPr/>
        </p:nvSpPr>
        <p:spPr>
          <a:xfrm>
            <a:off x="1676400" y="1811867"/>
            <a:ext cx="8669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ru-RU" dirty="0"/>
              <a:t>Разработать специальную конструкцию лампы/светильника позволяющую легко заменить дрону перегоревшую лампу</a:t>
            </a:r>
          </a:p>
          <a:p>
            <a:pPr marL="342900" indent="-342900">
              <a:buAutoNum type="arabicParenR"/>
            </a:pPr>
            <a:r>
              <a:rPr lang="ru-RU" dirty="0"/>
              <a:t>Разработка конструкции дрона для замены лампы</a:t>
            </a:r>
          </a:p>
          <a:p>
            <a:pPr marL="342900" indent="-342900">
              <a:buAutoNum type="arabicParenR"/>
            </a:pPr>
            <a:r>
              <a:rPr lang="ru-RU" dirty="0"/>
              <a:t>Разработка прототипа сайта по управлению замены лампы</a:t>
            </a:r>
          </a:p>
          <a:p>
            <a:pPr marL="342900" indent="-342900">
              <a:buAutoNum type="arabicParenR"/>
            </a:pPr>
            <a:r>
              <a:rPr lang="ru-RU" dirty="0"/>
              <a:t>Видео/интерактивная модель замены лампы</a:t>
            </a:r>
          </a:p>
          <a:p>
            <a:pPr marL="342900" indent="-342900">
              <a:buAutoNum type="arabicParenR"/>
            </a:pPr>
            <a:r>
              <a:rPr lang="ru-RU" dirty="0"/>
              <a:t>Оценка безопасности, энергоэффективности , практическая реализуемость</a:t>
            </a:r>
          </a:p>
        </p:txBody>
      </p:sp>
    </p:spTree>
    <p:extLst>
      <p:ext uri="{BB962C8B-B14F-4D97-AF65-F5344CB8AC3E}">
        <p14:creationId xmlns:p14="http://schemas.microsoft.com/office/powerpoint/2010/main" val="2875084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F8C7D5-3EED-4C74-B579-A0EBDD621016}"/>
              </a:ext>
            </a:extLst>
          </p:cNvPr>
          <p:cNvSpPr txBox="1"/>
          <p:nvPr/>
        </p:nvSpPr>
        <p:spPr>
          <a:xfrm>
            <a:off x="1786468" y="1405467"/>
            <a:ext cx="5384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b="1" i="0" dirty="0">
                <a:effectLst/>
                <a:latin typeface="Arial Black" panose="020B0A04020102020204" pitchFamily="34" charset="0"/>
              </a:rPr>
              <a:t>Проблема и решение</a:t>
            </a:r>
          </a:p>
          <a:p>
            <a:pPr algn="l"/>
            <a:endParaRPr lang="ru-RU" b="1" i="0" dirty="0">
              <a:effectLst/>
              <a:latin typeface="Arial Black" panose="020B0A040201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dirty="0">
                <a:effectLst/>
                <a:latin typeface="Arial Black" panose="020B0A04020102020204" pitchFamily="34" charset="0"/>
              </a:rPr>
              <a:t>Задача</a:t>
            </a:r>
            <a:r>
              <a:rPr lang="ru-RU" b="0" i="0" dirty="0">
                <a:effectLst/>
                <a:latin typeface="Arial Black" panose="020B0A04020102020204" pitchFamily="34" charset="0"/>
              </a:rPr>
              <a:t>: Быстрая и безопасная замена ламп на фонарных столбах без участия человека на высоте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dirty="0">
              <a:latin typeface="Arial Black" panose="020B0A040201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ru-RU" b="0" i="0" dirty="0">
              <a:effectLst/>
              <a:latin typeface="Arial Black" panose="020B0A040201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dirty="0">
                <a:effectLst/>
                <a:latin typeface="Arial Black" panose="020B0A04020102020204" pitchFamily="34" charset="0"/>
              </a:rPr>
              <a:t>Решение</a:t>
            </a:r>
            <a:r>
              <a:rPr lang="ru-RU" b="0" i="0" dirty="0">
                <a:effectLst/>
                <a:latin typeface="Arial Black" panose="020B0A04020102020204" pitchFamily="34" charset="0"/>
              </a:rPr>
              <a:t>: Автономный дрон с магнитно-штыревой системой крепления модулей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33239DF-A956-4593-9AA8-8C02B7AD9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76" b="95389" l="9991" r="89918">
                        <a14:foregroundMark x1="14849" y1="61527" x2="14849" y2="61527"/>
                        <a14:foregroundMark x1="16682" y1="69308" x2="18240" y2="73055"/>
                        <a14:foregroundMark x1="26581" y1="75937" x2="32539" y2="79539"/>
                        <a14:foregroundMark x1="38405" y1="82853" x2="42530" y2="85159"/>
                        <a14:foregroundMark x1="48488" y1="95389" x2="54537" y2="95533"/>
                        <a14:foregroundMark x1="69386" y1="77089" x2="72686" y2="76513"/>
                        <a14:foregroundMark x1="78277" y1="71326" x2="80018" y2="68444"/>
                        <a14:foregroundMark x1="80018" y1="38617" x2="79285" y2="36311"/>
                        <a14:foregroundMark x1="63520" y1="22911" x2="60128" y2="20605"/>
                        <a14:foregroundMark x1="45555" y1="18876" x2="35655" y2="19308"/>
                        <a14:foregroundMark x1="26581" y1="31124" x2="25115" y2="33718"/>
                        <a14:foregroundMark x1="17782" y1="34150" x2="15857" y2="38184"/>
                        <a14:foregroundMark x1="70486" y1="27522" x2="71677" y2="31124"/>
                        <a14:foregroundMark x1="55270" y1="84582" x2="58020" y2="84582"/>
                        <a14:foregroundMark x1="10449" y1="39049" x2="10541" y2="40490"/>
                        <a14:foregroundMark x1="47938" y1="5476" x2="48029" y2="70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37544" y="1769055"/>
            <a:ext cx="4240383" cy="269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485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797AA31F-4669-42EB-AB58-BF07AB7126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194339"/>
              </p:ext>
            </p:extLst>
          </p:nvPr>
        </p:nvGraphicFramePr>
        <p:xfrm>
          <a:off x="1426634" y="1717650"/>
          <a:ext cx="9338732" cy="3236804"/>
        </p:xfrm>
        <a:graphic>
          <a:graphicData uri="http://schemas.openxmlformats.org/drawingml/2006/table">
            <a:tbl>
              <a:tblPr/>
              <a:tblGrid>
                <a:gridCol w="4669366">
                  <a:extLst>
                    <a:ext uri="{9D8B030D-6E8A-4147-A177-3AD203B41FA5}">
                      <a16:colId xmlns:a16="http://schemas.microsoft.com/office/drawing/2014/main" val="1242759440"/>
                    </a:ext>
                  </a:extLst>
                </a:gridCol>
                <a:gridCol w="4669366">
                  <a:extLst>
                    <a:ext uri="{9D8B030D-6E8A-4147-A177-3AD203B41FA5}">
                      <a16:colId xmlns:a16="http://schemas.microsoft.com/office/drawing/2014/main" val="3060945906"/>
                    </a:ext>
                  </a:extLst>
                </a:gridCol>
              </a:tblGrid>
              <a:tr h="402287">
                <a:tc>
                  <a:txBody>
                    <a:bodyPr/>
                    <a:lstStyle/>
                    <a:p>
                      <a:r>
                        <a:rPr lang="ru-RU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Параметр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Решение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6413199"/>
                  </a:ext>
                </a:extLst>
              </a:tr>
              <a:tr h="704002"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Фиксация модуля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Круглые углубления + штыри + магниты = надёжное соединение даже при вибрациях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7834728"/>
                  </a:ext>
                </a:extLst>
              </a:tr>
              <a:tr h="1005717"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Точность посадки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Магниты средней мощности автоматически корректируют положение дрона при стыковке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6720857"/>
                  </a:ext>
                </a:extLst>
              </a:tr>
              <a:tr h="704002">
                <a:tc>
                  <a:txBody>
                    <a:bodyPr/>
                    <a:lstStyle/>
                    <a:p>
                      <a:r>
                        <a:rPr lang="ru-RU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Время замены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Логистический цикл «столб → база → столб» + быстрая стыковка без ручного труда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E3E3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263820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0C1C409-3E08-4E6C-AFCE-9F10A3086527}"/>
              </a:ext>
            </a:extLst>
          </p:cNvPr>
          <p:cNvSpPr txBox="1"/>
          <p:nvPr/>
        </p:nvSpPr>
        <p:spPr>
          <a:xfrm>
            <a:off x="1426633" y="1027906"/>
            <a:ext cx="5643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Технические преимущества</a:t>
            </a:r>
          </a:p>
        </p:txBody>
      </p:sp>
    </p:spTree>
    <p:extLst>
      <p:ext uri="{BB962C8B-B14F-4D97-AF65-F5344CB8AC3E}">
        <p14:creationId xmlns:p14="http://schemas.microsoft.com/office/powerpoint/2010/main" val="404189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C1C409-3E08-4E6C-AFCE-9F10A3086527}"/>
              </a:ext>
            </a:extLst>
          </p:cNvPr>
          <p:cNvSpPr txBox="1"/>
          <p:nvPr/>
        </p:nvSpPr>
        <p:spPr>
          <a:xfrm>
            <a:off x="1426633" y="1027906"/>
            <a:ext cx="5643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Безопасность и надёжность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D7F278-48D6-477F-958B-4859AF17C4F2}"/>
              </a:ext>
            </a:extLst>
          </p:cNvPr>
          <p:cNvSpPr txBox="1"/>
          <p:nvPr/>
        </p:nvSpPr>
        <p:spPr>
          <a:xfrm>
            <a:off x="1549400" y="1797783"/>
            <a:ext cx="72771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ru-RU" sz="20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🌀 </a:t>
            </a:r>
            <a:r>
              <a:rPr lang="ru-RU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Пропеллеры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нейлон-композит — гнутся при ударе, не ломаются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🌧️ </a:t>
            </a:r>
            <a:r>
              <a:rPr lang="ru-RU" sz="2000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Влагозащита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резиновые заглушки на клеммах, трансформатор в столбе</a:t>
            </a:r>
          </a:p>
        </p:txBody>
      </p:sp>
    </p:spTree>
    <p:extLst>
      <p:ext uri="{BB962C8B-B14F-4D97-AF65-F5344CB8AC3E}">
        <p14:creationId xmlns:p14="http://schemas.microsoft.com/office/powerpoint/2010/main" val="3179411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C1C409-3E08-4E6C-AFCE-9F10A3086527}"/>
              </a:ext>
            </a:extLst>
          </p:cNvPr>
          <p:cNvSpPr txBox="1"/>
          <p:nvPr/>
        </p:nvSpPr>
        <p:spPr>
          <a:xfrm>
            <a:off x="1426633" y="1027906"/>
            <a:ext cx="5643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Экономика и реализуемость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CA0CFF-C988-4460-AE58-1EF282C04A1D}"/>
              </a:ext>
            </a:extLst>
          </p:cNvPr>
          <p:cNvSpPr txBox="1"/>
          <p:nvPr/>
        </p:nvSpPr>
        <p:spPr>
          <a:xfrm>
            <a:off x="1663700" y="1867238"/>
            <a:ext cx="615526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💰 </a:t>
            </a:r>
            <a:r>
              <a:rPr lang="ru-RU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~100 000 руб.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🔧 </a:t>
            </a:r>
            <a:r>
              <a:rPr lang="ru-RU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Ремонтопригодность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модули можно чинить (замена отдельных светодиодов)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⚙️ </a:t>
            </a:r>
            <a:r>
              <a:rPr lang="ru-RU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Компоненты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дрон (~5 кг), LED-модуль (400 г), сервопривод, микроконтроллер, АКБ 25 </a:t>
            </a:r>
            <a:r>
              <a:rPr lang="ru-RU" sz="20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А·ч</a:t>
            </a:r>
            <a:endParaRPr lang="ru-RU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ru-RU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🪶 </a:t>
            </a:r>
            <a:r>
              <a:rPr lang="ru-RU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Общий вес</a:t>
            </a: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6–6,5 кг</a:t>
            </a:r>
          </a:p>
        </p:txBody>
      </p:sp>
    </p:spTree>
    <p:extLst>
      <p:ext uri="{BB962C8B-B14F-4D97-AF65-F5344CB8AC3E}">
        <p14:creationId xmlns:p14="http://schemas.microsoft.com/office/powerpoint/2010/main" val="3394203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4FE281-EDF6-4D98-A1BA-33F83EC15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A1C0234-8BA2-4666-8291-DED59C9F2F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6D0D90-75E7-4C86-B392-33DCEA997156}"/>
              </a:ext>
            </a:extLst>
          </p:cNvPr>
          <p:cNvSpPr txBox="1"/>
          <p:nvPr/>
        </p:nvSpPr>
        <p:spPr>
          <a:xfrm>
            <a:off x="6096000" y="1027906"/>
            <a:ext cx="3560233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Масштабируемость</a:t>
            </a:r>
          </a:p>
          <a:p>
            <a:pPr algn="l"/>
            <a:endParaRPr lang="ru-RU" sz="20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✅ Подходит для замены любых прямоугольных модулей на высоте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✅ Работает на фонарных столбах, промышленных объектах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✅ Умеренные погодные условия — допустимый диапазон эксплуатации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09ED2D-E1BA-41EC-919A-E36E1F8A4E06}"/>
              </a:ext>
            </a:extLst>
          </p:cNvPr>
          <p:cNvSpPr txBox="1"/>
          <p:nvPr/>
        </p:nvSpPr>
        <p:spPr>
          <a:xfrm>
            <a:off x="1601258" y="1720839"/>
            <a:ext cx="391795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💰 </a:t>
            </a:r>
            <a:r>
              <a:rPr lang="ru-RU" sz="1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Стоимость проекта</a:t>
            </a: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~100 000 руб.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🔧 </a:t>
            </a:r>
            <a:r>
              <a:rPr lang="ru-RU" sz="1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Ремонтопригодность</a:t>
            </a: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модули можно чинить (замена отдельных светодиодов)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⚙️ </a:t>
            </a:r>
            <a:r>
              <a:rPr lang="ru-RU" sz="1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Компоненты</a:t>
            </a: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дрон (~5 кг), LED-модуль (400 г), сервопривод, микроконтроллер, АКБ 25 </a:t>
            </a:r>
            <a:r>
              <a:rPr lang="ru-RU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А·ч</a:t>
            </a:r>
            <a:endParaRPr lang="ru-RU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ru-RU" sz="1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🪶 </a:t>
            </a:r>
            <a:r>
              <a:rPr lang="ru-RU" sz="1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Общий вес</a:t>
            </a:r>
            <a:r>
              <a:rPr lang="ru-RU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6–6,5 кг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A2EC0-5A73-4A5D-A1BD-6ADF624E28B7}"/>
              </a:ext>
            </a:extLst>
          </p:cNvPr>
          <p:cNvSpPr txBox="1"/>
          <p:nvPr/>
        </p:nvSpPr>
        <p:spPr>
          <a:xfrm>
            <a:off x="1502833" y="1027906"/>
            <a:ext cx="39285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Экономика и реализуемость</a:t>
            </a:r>
          </a:p>
        </p:txBody>
      </p:sp>
    </p:spTree>
    <p:extLst>
      <p:ext uri="{BB962C8B-B14F-4D97-AF65-F5344CB8AC3E}">
        <p14:creationId xmlns:p14="http://schemas.microsoft.com/office/powerpoint/2010/main" val="2829071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C49D6-2D0D-4AA4-A829-95DD4FF9E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F2101B-4016-4149-98A8-C54D03E9F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E9AF25-5186-4122-B0A1-ABA24C967134}"/>
              </a:ext>
            </a:extLst>
          </p:cNvPr>
          <p:cNvSpPr txBox="1"/>
          <p:nvPr/>
        </p:nvSpPr>
        <p:spPr>
          <a:xfrm>
            <a:off x="1549401" y="1109133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Конструкция лампы</a:t>
            </a:r>
          </a:p>
          <a:p>
            <a:endParaRPr lang="ru-RU" sz="2400" dirty="0">
              <a:latin typeface="Arial Black" panose="020B0A040201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2EDAE2B-98A6-422E-BBA6-7D86DE427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799" b="91508" l="9804" r="89951">
                        <a14:foregroundMark x1="57721" y1="7799" x2="57721" y2="7799"/>
                        <a14:foregroundMark x1="29902" y1="90468" x2="29167" y2="915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84619" y="1923930"/>
            <a:ext cx="3323981" cy="235041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02939C4-458E-4561-999C-6A7E654CCF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019" y="1109133"/>
            <a:ext cx="5414111" cy="382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42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E0418-CF25-484E-A7E6-372B8DD0BD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FAA19E7-C980-4C59-994E-682CA5390A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7DC946F-01AB-4FD0-B44F-4AA6806FE8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B8CE6F3-F625-41D4-9046-022283B2A7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92" b="92055" l="9911" r="89978">
                        <a14:foregroundMark x1="49555" y1="9726" x2="50000" y2="9863"/>
                        <a14:foregroundMark x1="50000" y1="2192" x2="49889" y2="5753"/>
                        <a14:foregroundMark x1="34298" y1="20137" x2="33408" y2="26027"/>
                        <a14:foregroundMark x1="34298" y1="18767" x2="33742" y2="26301"/>
                        <a14:foregroundMark x1="33853" y1="20411" x2="33185" y2="26027"/>
                        <a14:foregroundMark x1="34187" y1="20822" x2="33742" y2="26438"/>
                        <a14:foregroundMark x1="67676" y1="22229" x2="67149" y2="26027"/>
                        <a14:foregroundMark x1="67427" y1="22377" x2="66592" y2="27671"/>
                        <a14:foregroundMark x1="68040" y1="18493" x2="67980" y2="18870"/>
                        <a14:foregroundMark x1="66815" y1="26712" x2="63363" y2="28630"/>
                        <a14:foregroundMark x1="39539" y1="71063" x2="41314" y2="72740"/>
                        <a14:foregroundMark x1="35078" y1="66849" x2="36501" y2="68194"/>
                        <a14:foregroundMark x1="39426" y1="71318" x2="41648" y2="73699"/>
                        <a14:foregroundMark x1="34744" y1="66301" x2="36504" y2="68187"/>
                        <a14:foregroundMark x1="65590" y1="67534" x2="62361" y2="73288"/>
                        <a14:foregroundMark x1="65367" y1="68356" x2="60468" y2="73562"/>
                        <a14:foregroundMark x1="66815" y1="67671" x2="61136" y2="73699"/>
                        <a14:foregroundMark x1="65702" y1="69726" x2="61359" y2="73699"/>
                        <a14:foregroundMark x1="39130" y1="71982" x2="39866" y2="73151"/>
                        <a14:foregroundMark x1="36414" y1="67671" x2="36602" y2="67969"/>
                        <a14:foregroundMark x1="35523" y1="66712" x2="35969" y2="67808"/>
                        <a14:foregroundMark x1="36080" y1="66438" x2="36748" y2="67123"/>
                        <a14:foregroundMark x1="33630" y1="20000" x2="33630" y2="26712"/>
                        <a14:foregroundMark x1="33296" y1="28493" x2="28285" y2="38904"/>
                        <a14:foregroundMark x1="65033" y1="28904" x2="74722" y2="37397"/>
                        <a14:foregroundMark x1="66258" y1="28493" x2="68040" y2="18904"/>
                        <a14:foregroundMark x1="67483" y1="26438" x2="74610" y2="37260"/>
                        <a14:foregroundMark x1="33408" y1="65205" x2="40646" y2="71507"/>
                        <a14:foregroundMark x1="67483" y1="26986" x2="68263" y2="18493"/>
                        <a14:foregroundMark x1="67261" y1="22877" x2="68708" y2="18767"/>
                        <a14:foregroundMark x1="68151" y1="28082" x2="68040" y2="21096"/>
                        <a14:foregroundMark x1="67149" y1="29726" x2="68151" y2="20137"/>
                        <a14:foregroundMark x1="67706" y1="26712" x2="67706" y2="18082"/>
                        <a14:foregroundMark x1="67817" y1="26986" x2="68263" y2="16986"/>
                        <a14:foregroundMark x1="33408" y1="65205" x2="29844" y2="70822"/>
                        <a14:foregroundMark x1="33296" y1="65342" x2="35523" y2="52603"/>
                        <a14:foregroundMark x1="33630" y1="67671" x2="34744" y2="53014"/>
                        <a14:foregroundMark x1="33073" y1="66301" x2="35189" y2="50411"/>
                        <a14:foregroundMark x1="32517" y1="67260" x2="34298" y2="52603"/>
                        <a14:foregroundMark x1="68040" y1="65616" x2="74053" y2="73014"/>
                        <a14:foregroundMark x1="67038" y1="63699" x2="68374" y2="54247"/>
                        <a14:foregroundMark x1="42873" y1="90137" x2="56904" y2="90137"/>
                        <a14:foregroundMark x1="50223" y1="88082" x2="50334" y2="92055"/>
                        <a14:foregroundMark x1="25835" y1="30685" x2="23385" y2="36712"/>
                        <a14:foregroundMark x1="47105" y1="18904" x2="48552" y2="28767"/>
                        <a14:foregroundMark x1="35078" y1="39726" x2="35412" y2="41918"/>
                        <a14:foregroundMark x1="59020" y1="17123" x2="59020" y2="24521"/>
                        <a14:foregroundMark x1="32851" y1="35205" x2="32739" y2="38219"/>
                        <a14:foregroundMark x1="34410" y1="38630" x2="32405" y2="39178"/>
                        <a14:foregroundMark x1="21938" y1="40411" x2="20601" y2="41507"/>
                        <a14:foregroundMark x1="57350" y1="18767" x2="56793" y2="24110"/>
                        <a14:foregroundMark x1="54120" y1="9726" x2="57684" y2="22329"/>
                        <a14:foregroundMark x1="66592" y1="20411" x2="61804" y2="24795"/>
                        <a14:foregroundMark x1="69822" y1="19452" x2="57127" y2="24384"/>
                        <a14:foregroundMark x1="63252" y1="22603" x2="59131" y2="26438"/>
                        <a14:foregroundMark x1="60134" y1="24247" x2="58129" y2="26027"/>
                        <a14:foregroundMark x1="71269" y1="18219" x2="57906" y2="26438"/>
                        <a14:foregroundMark x1="67706" y1="35068" x2="81180" y2="41096"/>
                        <a14:foregroundMark x1="76281" y1="42466" x2="70935" y2="43973"/>
                        <a14:foregroundMark x1="71492" y1="59315" x2="59131" y2="75753"/>
                        <a14:foregroundMark x1="59131" y1="75753" x2="39866" y2="77260"/>
                        <a14:foregroundMark x1="39866" y1="77260" x2="29065" y2="59863"/>
                        <a14:foregroundMark x1="29065" y1="59863" x2="28731" y2="62740"/>
                        <a14:foregroundMark x1="72272" y1="54384" x2="53898" y2="69863"/>
                        <a14:foregroundMark x1="53898" y1="69863" x2="28731" y2="72192"/>
                        <a14:foregroundMark x1="28731" y1="72192" x2="45434" y2="79178"/>
                        <a14:foregroundMark x1="45434" y1="79178" x2="28285" y2="55616"/>
                        <a14:foregroundMark x1="28285" y1="55616" x2="19822" y2="58082"/>
                        <a14:foregroundMark x1="21715" y1="53973" x2="41425" y2="69178"/>
                        <a14:foregroundMark x1="41425" y1="69178" x2="75835" y2="62192"/>
                        <a14:foregroundMark x1="75835" y1="62192" x2="75390" y2="56438"/>
                        <a14:foregroundMark x1="77840" y1="52192" x2="78953" y2="56438"/>
                        <a14:foregroundMark x1="37862" y1="53425" x2="31849" y2="60000"/>
                        <a14:foregroundMark x1="34744" y1="70411" x2="35301" y2="75753"/>
                        <a14:foregroundMark x1="33519" y1="56849" x2="31403" y2="54932"/>
                        <a14:foregroundMark x1="30958" y1="54932" x2="32294" y2="55616"/>
                        <a14:foregroundMark x1="30958" y1="56438" x2="28285" y2="55616"/>
                        <a14:foregroundMark x1="32851" y1="56575" x2="30958" y2="55479"/>
                        <a14:foregroundMark x1="31403" y1="56301" x2="25056" y2="54110"/>
                        <a14:foregroundMark x1="29844" y1="54932" x2="31069" y2="58630"/>
                        <a14:foregroundMark x1="34744" y1="77123" x2="32851" y2="80137"/>
                        <a14:foregroundMark x1="76281" y1="54932" x2="78731" y2="6027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5160" y="2791664"/>
            <a:ext cx="2728007" cy="221764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9B66984-4007-41CF-A807-1CEB39C6DC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18" b="89969" l="7516" r="92739">
                        <a14:foregroundMark x1="7643" y1="18809" x2="8408" y2="75235"/>
                        <a14:foregroundMark x1="88535" y1="33229" x2="86752" y2="52665"/>
                        <a14:foregroundMark x1="92480" y1="27697" x2="92739" y2="30408"/>
                        <a14:foregroundMark x1="79745" y1="19122" x2="79745" y2="29154"/>
                        <a14:foregroundMark x1="20510" y1="19749" x2="20000" y2="29781"/>
                        <a14:backgroundMark x1="92357" y1="25078" x2="92357" y2="25078"/>
                        <a14:backgroundMark x1="91975" y1="25078" x2="93121" y2="253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50608" y="905352"/>
            <a:ext cx="3080569" cy="165576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F15E768-7B82-44F7-AF7E-F65379F11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412" b="95294" l="9800" r="89724">
                        <a14:foregroundMark x1="30637" y1="10235" x2="44529" y2="5647"/>
                        <a14:foregroundMark x1="44529" y1="5647" x2="49001" y2="1529"/>
                        <a14:foregroundMark x1="57279" y1="8941" x2="59657" y2="15882"/>
                        <a14:foregroundMark x1="59657" y1="15882" x2="59657" y2="16588"/>
                        <a14:foregroundMark x1="56137" y1="69294" x2="57279" y2="78471"/>
                        <a14:foregroundMark x1="57755" y1="73059" x2="61180" y2="78706"/>
                        <a14:foregroundMark x1="61180" y1="78706" x2="59848" y2="75059"/>
                        <a14:foregroundMark x1="69458" y1="77176" x2="66413" y2="86118"/>
                        <a14:foregroundMark x1="66413" y1="86118" x2="60133" y2="88588"/>
                        <a14:foregroundMark x1="60133" y1="88588" x2="66413" y2="89765"/>
                        <a14:foregroundMark x1="66413" y1="89765" x2="66794" y2="89529"/>
                        <a14:foregroundMark x1="40343" y1="11176" x2="41009" y2="23059"/>
                        <a14:foregroundMark x1="41009" y1="23059" x2="43673" y2="21412"/>
                        <a14:foregroundMark x1="39010" y1="75176" x2="43387" y2="74941"/>
                        <a14:foregroundMark x1="39676" y1="82706" x2="44529" y2="83176"/>
                        <a14:foregroundMark x1="41104" y1="74000" x2="42341" y2="76941"/>
                        <a14:foregroundMark x1="45290" y1="94353" x2="45290" y2="94353"/>
                        <a14:foregroundMark x1="45576" y1="94588" x2="48620" y2="952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15061" y="2837887"/>
            <a:ext cx="2559042" cy="212519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34764CF-F15D-4F4A-9183-AD5DC18F11E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476" b="95389" l="9991" r="89918">
                        <a14:foregroundMark x1="14849" y1="61527" x2="14849" y2="61527"/>
                        <a14:foregroundMark x1="16682" y1="69308" x2="18240" y2="73055"/>
                        <a14:foregroundMark x1="26581" y1="75937" x2="32539" y2="79539"/>
                        <a14:foregroundMark x1="38405" y1="82853" x2="42530" y2="85159"/>
                        <a14:foregroundMark x1="48488" y1="95389" x2="54537" y2="95533"/>
                        <a14:foregroundMark x1="69386" y1="77089" x2="72686" y2="76513"/>
                        <a14:foregroundMark x1="78277" y1="71326" x2="80018" y2="68444"/>
                        <a14:foregroundMark x1="80018" y1="38617" x2="79285" y2="36311"/>
                        <a14:foregroundMark x1="63520" y1="22911" x2="60128" y2="20605"/>
                        <a14:foregroundMark x1="45555" y1="18876" x2="35655" y2="19308"/>
                        <a14:foregroundMark x1="26581" y1="31124" x2="25115" y2="33718"/>
                        <a14:foregroundMark x1="17782" y1="34150" x2="15857" y2="38184"/>
                        <a14:foregroundMark x1="70486" y1="27522" x2="71677" y2="31124"/>
                        <a14:foregroundMark x1="55270" y1="84582" x2="58020" y2="84582"/>
                        <a14:foregroundMark x1="10449" y1="39049" x2="10541" y2="40490"/>
                        <a14:foregroundMark x1="47938" y1="5476" x2="48029" y2="70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50608" y="2561114"/>
            <a:ext cx="3545613" cy="22554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AFFABC-C75F-4585-9392-AAC8614597C0}"/>
              </a:ext>
            </a:extLst>
          </p:cNvPr>
          <p:cNvSpPr txBox="1"/>
          <p:nvPr/>
        </p:nvSpPr>
        <p:spPr>
          <a:xfrm>
            <a:off x="1549401" y="1109133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Конструкция </a:t>
            </a:r>
          </a:p>
          <a:p>
            <a:r>
              <a:rPr lang="ru-RU" sz="2400" dirty="0">
                <a:latin typeface="Arial Black" panose="020B0A04020102020204" pitchFamily="34" charset="0"/>
              </a:rPr>
              <a:t>дрона</a:t>
            </a:r>
          </a:p>
          <a:p>
            <a:endParaRPr lang="ru-RU" sz="2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53885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285</Words>
  <Application>Microsoft Office PowerPoint</Application>
  <PresentationFormat>Широкоэкранный</PresentationFormat>
  <Paragraphs>57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master_sedeo@mail.ru</dc:creator>
  <cp:lastModifiedBy>master_sedeo@mail.ru</cp:lastModifiedBy>
  <cp:revision>10</cp:revision>
  <dcterms:created xsi:type="dcterms:W3CDTF">2026-02-23T02:51:21Z</dcterms:created>
  <dcterms:modified xsi:type="dcterms:W3CDTF">2026-02-23T07:10:08Z</dcterms:modified>
</cp:coreProperties>
</file>

<file path=docProps/thumbnail.jpeg>
</file>